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28" r:id="rId1"/>
  </p:sldMasterIdLst>
  <p:notesMasterIdLst>
    <p:notesMasterId r:id="rId18"/>
  </p:notesMasterIdLst>
  <p:sldIdLst>
    <p:sldId id="256" r:id="rId2"/>
    <p:sldId id="257" r:id="rId3"/>
    <p:sldId id="258" r:id="rId4"/>
    <p:sldId id="272" r:id="rId5"/>
    <p:sldId id="259" r:id="rId6"/>
    <p:sldId id="275" r:id="rId7"/>
    <p:sldId id="281" r:id="rId8"/>
    <p:sldId id="273" r:id="rId9"/>
    <p:sldId id="276" r:id="rId10"/>
    <p:sldId id="274" r:id="rId11"/>
    <p:sldId id="278" r:id="rId12"/>
    <p:sldId id="279" r:id="rId13"/>
    <p:sldId id="280" r:id="rId14"/>
    <p:sldId id="282" r:id="rId15"/>
    <p:sldId id="270" r:id="rId16"/>
    <p:sldId id="271" r:id="rId17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Gilroy Medium" panose="00000600000000000000" pitchFamily="2" charset="0"/>
      <p:regular r:id="rId24"/>
    </p:embeddedFont>
    <p:embeddedFont>
      <p:font typeface="Old English Text MT" panose="03040902040508030806" pitchFamily="66" charset="0"/>
      <p:regular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0881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24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25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74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109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28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744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694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c73459845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c73459845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23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13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074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746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02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9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53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0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987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71418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28357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73627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00584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864828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55728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98562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52261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16821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4968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55211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49953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09338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5069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47760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07867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3199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319478" y="1033316"/>
            <a:ext cx="4547388" cy="28243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 smtClean="0">
                <a:latin typeface="Gilroy Medium" panose="00000600000000000000" pitchFamily="2" charset="0"/>
              </a:rPr>
              <a:t>Unveiling </a:t>
            </a:r>
            <a:r>
              <a:rPr lang="en-US" sz="4000" b="1" dirty="0">
                <a:latin typeface="Gilroy Medium" panose="00000600000000000000" pitchFamily="2" charset="0"/>
              </a:rPr>
              <a:t>HR Dynamics: </a:t>
            </a:r>
            <a:r>
              <a:rPr lang="en-US" sz="4000" b="1" dirty="0" smtClean="0">
                <a:latin typeface="Gilroy Medium" panose="00000600000000000000" pitchFamily="2" charset="0"/>
              </a:rPr>
              <a:t/>
            </a:r>
            <a:br>
              <a:rPr lang="en-US" sz="4000" b="1" dirty="0" smtClean="0">
                <a:latin typeface="Gilroy Medium" panose="00000600000000000000" pitchFamily="2" charset="0"/>
              </a:rPr>
            </a:br>
            <a:r>
              <a:rPr lang="en-US" sz="2800" b="1" dirty="0" smtClean="0">
                <a:latin typeface="Gilroy Medium" panose="00000600000000000000" pitchFamily="2" charset="0"/>
              </a:rPr>
              <a:t>A </a:t>
            </a:r>
            <a:r>
              <a:rPr lang="en-US" sz="2800" b="1" dirty="0">
                <a:latin typeface="Gilroy Medium" panose="00000600000000000000" pitchFamily="2" charset="0"/>
              </a:rPr>
              <a:t>Journey through Data-Driven Employee Insights</a:t>
            </a:r>
            <a:endParaRPr sz="2800" dirty="0">
              <a:latin typeface="Gilroy Medium" panose="00000600000000000000" pitchFamily="2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140485" y="4294598"/>
            <a:ext cx="5025165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1"/>
                </a:solidFill>
                <a:latin typeface="Gilroy Medium" panose="00000600000000000000" pitchFamily="2" charset="0"/>
                <a:ea typeface="Roboto"/>
                <a:cs typeface="Roboto"/>
                <a:sym typeface="Roboto"/>
              </a:rPr>
              <a:t>By:- Anirudh Sahu (anirudh_sahu_12)</a:t>
            </a:r>
            <a:endParaRPr sz="2000" dirty="0">
              <a:solidFill>
                <a:schemeClr val="tx1"/>
              </a:solidFill>
              <a:latin typeface="Gilroy Medium" panose="00000600000000000000" pitchFamily="2" charset="0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Employee PPT Template for Google Slides Present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32" t="25218" r="20200" b="-691"/>
          <a:stretch/>
        </p:blipFill>
        <p:spPr bwMode="auto">
          <a:xfrm>
            <a:off x="4727427" y="1135554"/>
            <a:ext cx="4416573" cy="261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58" y="119347"/>
            <a:ext cx="9144000" cy="11303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promotion count by departments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481"/>
          <a:stretch/>
        </p:blipFill>
        <p:spPr>
          <a:xfrm>
            <a:off x="0" y="1068512"/>
            <a:ext cx="9246742" cy="44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5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30300"/>
          </a:xfrm>
        </p:spPr>
        <p:txBody>
          <a:bodyPr>
            <a:noAutofit/>
          </a:bodyPr>
          <a:lstStyle/>
          <a:p>
            <a:pPr algn="ctr"/>
            <a:r>
              <a:rPr lang="en-US" sz="3000" dirty="0" smtClean="0"/>
              <a:t>Promotion count by </a:t>
            </a:r>
            <a:r>
              <a:rPr lang="en-US" sz="3000" dirty="0" err="1" smtClean="0"/>
              <a:t>kpi</a:t>
            </a:r>
            <a:r>
              <a:rPr lang="en-US" sz="3000" dirty="0" smtClean="0"/>
              <a:t> ,</a:t>
            </a:r>
            <a:r>
              <a:rPr lang="en-US" sz="3000" dirty="0" err="1" smtClean="0"/>
              <a:t>pyr</a:t>
            </a:r>
            <a:r>
              <a:rPr lang="en-US" sz="3000" dirty="0" smtClean="0"/>
              <a:t> and awards</a:t>
            </a:r>
            <a:endParaRPr lang="en-US" sz="3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22" y="976045"/>
            <a:ext cx="4541178" cy="41674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76045"/>
            <a:ext cx="4602822" cy="41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732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30300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/>
              <a:t>Promotion rate by gender and </a:t>
            </a:r>
            <a:r>
              <a:rPr lang="en-US" sz="2800" dirty="0" err="1" smtClean="0"/>
              <a:t>avg</a:t>
            </a:r>
            <a:r>
              <a:rPr lang="en-US" sz="2800" dirty="0" smtClean="0"/>
              <a:t> </a:t>
            </a:r>
            <a:r>
              <a:rPr lang="en-US" sz="2800" dirty="0" err="1" smtClean="0"/>
              <a:t>ts</a:t>
            </a:r>
            <a:r>
              <a:rPr lang="en-US" sz="2800" dirty="0" smtClean="0"/>
              <a:t> by promotion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79" y="976045"/>
            <a:ext cx="4921321" cy="41674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6045"/>
            <a:ext cx="4222678" cy="41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984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5654" y="0"/>
            <a:ext cx="5219820" cy="83156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Gilroy Medium" panose="00000600000000000000" pitchFamily="2" charset="0"/>
              </a:rPr>
              <a:t>Key Findings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6033" y="986325"/>
            <a:ext cx="8681661" cy="370897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Age </a:t>
            </a:r>
            <a:r>
              <a:rPr lang="en-US" sz="1800" b="1" dirty="0">
                <a:solidFill>
                  <a:srgbClr val="F9F9F9"/>
                </a:solidFill>
                <a:latin typeface="Gilroy Medium" panose="00000600000000000000" pitchFamily="2" charset="0"/>
              </a:rPr>
              <a:t>Distribution:</a:t>
            </a: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Predominantly falls within the '20-30' age group</a:t>
            </a:r>
            <a:r>
              <a:rPr lang="en-US" sz="1800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Education </a:t>
            </a:r>
            <a:r>
              <a:rPr lang="en-US" sz="1800" b="1" dirty="0">
                <a:solidFill>
                  <a:srgbClr val="F9F9F9"/>
                </a:solidFill>
                <a:latin typeface="Gilroy Medium" panose="00000600000000000000" pitchFamily="2" charset="0"/>
              </a:rPr>
              <a:t>and Gender:</a:t>
            </a: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Imbalanced distribution 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across education levels.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Gender distribution reveals </a:t>
            </a:r>
            <a:r>
              <a:rPr lang="en-US" sz="1800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a notable 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dominance of males</a:t>
            </a:r>
            <a:r>
              <a:rPr lang="en-US" sz="1800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Promotion Patterns:</a:t>
            </a:r>
            <a:endParaRPr lang="en-US" sz="1800" dirty="0" smtClean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Positive 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correlation with high KPIs and awards.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Promotion rates exhibit equality between genders</a:t>
            </a:r>
          </a:p>
        </p:txBody>
      </p:sp>
    </p:spTree>
    <p:extLst>
      <p:ext uri="{BB962C8B-B14F-4D97-AF65-F5344CB8AC3E}">
        <p14:creationId xmlns:p14="http://schemas.microsoft.com/office/powerpoint/2010/main" val="286058231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5654" y="0"/>
            <a:ext cx="5219820" cy="83156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Gilroy Medium" panose="00000600000000000000" pitchFamily="2" charset="0"/>
              </a:rPr>
              <a:t>Recommendations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6033" y="986325"/>
            <a:ext cx="8681661" cy="370897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300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 </a:t>
            </a:r>
            <a:r>
              <a:rPr lang="en-US" sz="23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Targeted Recruitment Strategies</a:t>
            </a:r>
            <a:endParaRPr lang="en-US" sz="2300" b="1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 Talent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 Tailored Training Programs</a:t>
            </a:r>
            <a:endParaRPr lang="en-US" sz="2300" b="1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 Recruitment Optimization</a:t>
            </a:r>
            <a:endParaRPr lang="en-US" sz="23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 Employee Engagement</a:t>
            </a:r>
            <a:endParaRPr lang="en-US" sz="2300" dirty="0">
              <a:solidFill>
                <a:srgbClr val="F9F9F9"/>
              </a:solidFill>
              <a:latin typeface="Gilroy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94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/>
        </p:nvSpPr>
        <p:spPr>
          <a:xfrm>
            <a:off x="2284925" y="513275"/>
            <a:ext cx="6210900" cy="769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chemeClr val="tx1"/>
                </a:solidFill>
                <a:latin typeface="Old English Text MT" panose="03040902040508030806" pitchFamily="66" charset="0"/>
                <a:ea typeface="Roboto"/>
                <a:cs typeface="Roboto"/>
                <a:sym typeface="Roboto"/>
              </a:rPr>
              <a:t>Question and </a:t>
            </a:r>
            <a:r>
              <a:rPr lang="en" sz="3800" b="1" dirty="0" smtClean="0">
                <a:solidFill>
                  <a:schemeClr val="tx1"/>
                </a:solidFill>
                <a:latin typeface="Old English Text MT" panose="03040902040508030806" pitchFamily="66" charset="0"/>
                <a:ea typeface="Roboto"/>
                <a:cs typeface="Roboto"/>
                <a:sym typeface="Roboto"/>
              </a:rPr>
              <a:t>Answers</a:t>
            </a:r>
            <a:endParaRPr sz="3800" b="1" dirty="0">
              <a:solidFill>
                <a:schemeClr val="tx1"/>
              </a:solidFill>
              <a:latin typeface="Old English Text MT" panose="03040902040508030806" pitchFamily="66" charset="0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408675" y="1483750"/>
            <a:ext cx="621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450" y="1375400"/>
            <a:ext cx="5142301" cy="289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175"/>
            <a:ext cx="9496150" cy="5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621" y="165029"/>
            <a:ext cx="5538319" cy="134527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Gilroy Medium" panose="00000600000000000000" pitchFamily="2" charset="0"/>
              </a:rPr>
              <a:t>Introduction</a:t>
            </a:r>
            <a:endParaRPr lang="en-US" sz="4000" dirty="0">
              <a:latin typeface="Gilroy Medium" panose="000006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435" y="1222625"/>
            <a:ext cx="8311792" cy="32731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9F9F9"/>
                </a:solidFill>
                <a:latin typeface="Gilroy Medium" panose="00000600000000000000" pitchFamily="2" charset="0"/>
              </a:rPr>
              <a:t>About the Dataset:</a:t>
            </a:r>
            <a:endParaRPr lang="en-US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54808 records and 9 columns, </a:t>
            </a:r>
            <a:r>
              <a:rPr lang="en-US" dirty="0">
                <a:solidFill>
                  <a:srgbClr val="F9F9F9"/>
                </a:solidFill>
                <a:latin typeface="Gilroy Medium" panose="00000600000000000000" pitchFamily="2" charset="0"/>
              </a:rPr>
              <a:t>snapshotting our workforce's diverse aspects.</a:t>
            </a:r>
          </a:p>
          <a:p>
            <a:r>
              <a:rPr lang="en-US" b="1" dirty="0">
                <a:solidFill>
                  <a:srgbClr val="F9F9F9"/>
                </a:solidFill>
                <a:latin typeface="Gilroy Medium" panose="00000600000000000000" pitchFamily="2" charset="0"/>
              </a:rPr>
              <a:t>Relevance to HR Analytics:</a:t>
            </a:r>
            <a:endParaRPr lang="en-US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F9F9"/>
                </a:solidFill>
                <a:latin typeface="Gilroy Medium" panose="00000600000000000000" pitchFamily="2" charset="0"/>
              </a:rPr>
              <a:t>It's not just data; it's the foundation for HR analytics – guiding strategic people management decisions.</a:t>
            </a:r>
          </a:p>
          <a:p>
            <a:r>
              <a:rPr lang="en-US" b="1" dirty="0">
                <a:solidFill>
                  <a:srgbClr val="F9F9F9"/>
                </a:solidFill>
                <a:latin typeface="Gilroy Medium" panose="00000600000000000000" pitchFamily="2" charset="0"/>
              </a:rPr>
              <a:t>Purpose of the Analysis:</a:t>
            </a:r>
            <a:endParaRPr lang="en-US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9F9F9"/>
                </a:solidFill>
                <a:latin typeface="Gilroy Medium" panose="00000600000000000000" pitchFamily="2" charset="0"/>
              </a:rPr>
              <a:t>Using Python and </a:t>
            </a:r>
            <a:r>
              <a:rPr lang="en-US" dirty="0" err="1">
                <a:solidFill>
                  <a:srgbClr val="F9F9F9"/>
                </a:solidFill>
                <a:latin typeface="Gilroy Medium" panose="00000600000000000000" pitchFamily="2" charset="0"/>
              </a:rPr>
              <a:t>Jupyter</a:t>
            </a:r>
            <a:r>
              <a:rPr lang="en-US" dirty="0">
                <a:solidFill>
                  <a:srgbClr val="F9F9F9"/>
                </a:solidFill>
                <a:latin typeface="Gilroy Medium" panose="00000600000000000000" pitchFamily="2" charset="0"/>
              </a:rPr>
              <a:t>, we'll clean, analyze, and visualize, seeking actionable insights.</a:t>
            </a:r>
          </a:p>
          <a:p>
            <a:endParaRPr lang="en-US" dirty="0">
              <a:latin typeface="Gilroy Medium" panose="00000600000000000000" pitchFamily="2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7443" y="380786"/>
            <a:ext cx="5219820" cy="83156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Gilroy Medium" panose="00000600000000000000" pitchFamily="2" charset="0"/>
              </a:rPr>
              <a:t>Data Cleaning</a:t>
            </a:r>
            <a:br>
              <a:rPr lang="en-US" sz="3600" b="1" dirty="0">
                <a:latin typeface="Gilroy Medium" panose="00000600000000000000" pitchFamily="2" charset="0"/>
              </a:rPr>
            </a:br>
            <a:endParaRPr lang="en-US" sz="3600" dirty="0">
              <a:latin typeface="Gilroy Medium" panose="000006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0144" y="585627"/>
            <a:ext cx="8465905" cy="43665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Handle </a:t>
            </a:r>
            <a:r>
              <a:rPr lang="en-US" sz="1800" b="1" dirty="0">
                <a:solidFill>
                  <a:srgbClr val="F9F9F9"/>
                </a:solidFill>
                <a:latin typeface="Gilroy Medium" panose="00000600000000000000" pitchFamily="2" charset="0"/>
              </a:rPr>
              <a:t>Missing Values:</a:t>
            </a: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'Education': Filled using the mode.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'Previous Year Rating': Utilized a combination of mode and median.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Drop </a:t>
            </a:r>
            <a:r>
              <a:rPr lang="en-US" sz="1800" b="1" dirty="0">
                <a:solidFill>
                  <a:srgbClr val="F9F9F9"/>
                </a:solidFill>
                <a:latin typeface="Gilroy Medium" panose="00000600000000000000" pitchFamily="2" charset="0"/>
              </a:rPr>
              <a:t>Duplicates:</a:t>
            </a: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Detected and removed duplicate records.</a:t>
            </a:r>
          </a:p>
          <a:p>
            <a:endParaRPr lang="en-US" dirty="0">
              <a:latin typeface="Gilroy Medium" panose="000006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6203" y="339689"/>
            <a:ext cx="5219820" cy="83156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Gilroy Medium" panose="00000600000000000000" pitchFamily="2" charset="0"/>
              </a:rPr>
              <a:t>Feature Engineering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0144" y="585627"/>
            <a:ext cx="8465905" cy="436651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Create </a:t>
            </a:r>
            <a:r>
              <a:rPr lang="en-US" sz="1800" b="1" dirty="0">
                <a:solidFill>
                  <a:srgbClr val="F9F9F9"/>
                </a:solidFill>
                <a:latin typeface="Gilroy Medium" panose="00000600000000000000" pitchFamily="2" charset="0"/>
              </a:rPr>
              <a:t>New Features:</a:t>
            </a: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</a:t>
            </a:r>
            <a:r>
              <a:rPr lang="en-US" sz="1800" dirty="0" err="1">
                <a:solidFill>
                  <a:srgbClr val="F9F9F9"/>
                </a:solidFill>
                <a:latin typeface="Gilroy Medium" panose="00000600000000000000" pitchFamily="2" charset="0"/>
              </a:rPr>
              <a:t>score_service_ratio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': Ratio of </a:t>
            </a:r>
            <a:r>
              <a:rPr lang="en-US" sz="1800" dirty="0" err="1">
                <a:solidFill>
                  <a:srgbClr val="F9F9F9"/>
                </a:solidFill>
                <a:latin typeface="Gilroy Medium" panose="00000600000000000000" pitchFamily="2" charset="0"/>
              </a:rPr>
              <a:t>avg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 training score to length of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</a:t>
            </a:r>
            <a:r>
              <a:rPr lang="en-US" sz="1800" dirty="0" err="1">
                <a:solidFill>
                  <a:srgbClr val="F9F9F9"/>
                </a:solidFill>
                <a:latin typeface="Gilroy Medium" panose="00000600000000000000" pitchFamily="2" charset="0"/>
              </a:rPr>
              <a:t>awards_trainings_ratio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': Ratio of awards won to (no of trainings + 1).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</a:t>
            </a:r>
            <a:r>
              <a:rPr lang="en-US" sz="1800" dirty="0" err="1">
                <a:solidFill>
                  <a:srgbClr val="F9F9F9"/>
                </a:solidFill>
                <a:latin typeface="Gilroy Medium" panose="00000600000000000000" pitchFamily="2" charset="0"/>
              </a:rPr>
              <a:t>training_interaction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': Interaction term between no of trainings and </a:t>
            </a:r>
            <a:r>
              <a:rPr lang="en-US" sz="1800" dirty="0" err="1">
                <a:solidFill>
                  <a:srgbClr val="F9F9F9"/>
                </a:solidFill>
                <a:latin typeface="Gilroy Medium" panose="00000600000000000000" pitchFamily="2" charset="0"/>
              </a:rPr>
              <a:t>avg</a:t>
            </a: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 training score.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9F9F9"/>
                </a:solidFill>
                <a:latin typeface="Gilroy Medium" panose="00000600000000000000" pitchFamily="2" charset="0"/>
              </a:rPr>
              <a:t> Age </a:t>
            </a:r>
            <a:r>
              <a:rPr lang="en-US" sz="1800" b="1" dirty="0">
                <a:solidFill>
                  <a:srgbClr val="F9F9F9"/>
                </a:solidFill>
                <a:latin typeface="Gilroy Medium" panose="00000600000000000000" pitchFamily="2" charset="0"/>
              </a:rPr>
              <a:t>Binning:</a:t>
            </a:r>
            <a:endParaRPr lang="en-US" sz="1800" dirty="0">
              <a:solidFill>
                <a:srgbClr val="F9F9F9"/>
              </a:solidFill>
              <a:latin typeface="Gilroy Medium" panose="000006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9F9F9"/>
                </a:solidFill>
                <a:latin typeface="Gilroy Medium" panose="00000600000000000000" pitchFamily="2" charset="0"/>
              </a:rPr>
              <a:t>Implemented bins for age groups to facilitate analysis</a:t>
            </a:r>
            <a:r>
              <a:rPr lang="en-US" dirty="0">
                <a:solidFill>
                  <a:srgbClr val="F9F9F9"/>
                </a:solidFill>
                <a:latin typeface="Gilroy Medium" panose="000006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363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58" y="119347"/>
            <a:ext cx="9144000" cy="11303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Distribution of Departments</a:t>
            </a:r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4159" b="5011"/>
          <a:stretch/>
        </p:blipFill>
        <p:spPr>
          <a:xfrm>
            <a:off x="0" y="1037689"/>
            <a:ext cx="9144000" cy="411606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58" y="119347"/>
            <a:ext cx="9144000" cy="11303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Distribution of age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" y="1269131"/>
            <a:ext cx="4633645" cy="3874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569" y="1269131"/>
            <a:ext cx="4511431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483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58" y="119347"/>
            <a:ext cx="9144000" cy="1130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Distribution of RCD and training score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" r="1" b="9712"/>
          <a:stretch/>
        </p:blipFill>
        <p:spPr>
          <a:xfrm>
            <a:off x="0" y="1288615"/>
            <a:ext cx="4229505" cy="38743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05" y="1288615"/>
            <a:ext cx="4914495" cy="387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80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58" y="0"/>
            <a:ext cx="9144000" cy="1130300"/>
          </a:xfrm>
        </p:spPr>
        <p:txBody>
          <a:bodyPr>
            <a:noAutofit/>
          </a:bodyPr>
          <a:lstStyle/>
          <a:p>
            <a:r>
              <a:rPr lang="en-US" sz="3200" dirty="0" smtClean="0"/>
              <a:t>Distribution of Gender and promotion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16" y="1037691"/>
            <a:ext cx="5054884" cy="4105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8501" t="-1174" r="6017" b="4366"/>
          <a:stretch/>
        </p:blipFill>
        <p:spPr>
          <a:xfrm>
            <a:off x="0" y="945221"/>
            <a:ext cx="4161034" cy="419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81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758" y="119347"/>
            <a:ext cx="9144000" cy="1130300"/>
          </a:xfrm>
        </p:spPr>
        <p:txBody>
          <a:bodyPr>
            <a:noAutofit/>
          </a:bodyPr>
          <a:lstStyle/>
          <a:p>
            <a:pPr algn="ctr"/>
            <a:r>
              <a:rPr lang="en-US" sz="3000" dirty="0" smtClean="0"/>
              <a:t>Distribution by education and promotion</a:t>
            </a:r>
            <a:endParaRPr lang="en-US" sz="3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" y="1249647"/>
            <a:ext cx="4734268" cy="38938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4" t="297" r="11207" b="7421"/>
          <a:stretch/>
        </p:blipFill>
        <p:spPr>
          <a:xfrm>
            <a:off x="4736387" y="1249647"/>
            <a:ext cx="4407613" cy="38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9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106</TotalTime>
  <Words>285</Words>
  <Application>Microsoft Office PowerPoint</Application>
  <PresentationFormat>On-screen Show (16:9)</PresentationFormat>
  <Paragraphs>48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 3</vt:lpstr>
      <vt:lpstr>Century Gothic</vt:lpstr>
      <vt:lpstr>Gilroy Medium</vt:lpstr>
      <vt:lpstr>Old English Text MT</vt:lpstr>
      <vt:lpstr>Roboto</vt:lpstr>
      <vt:lpstr>Arial</vt:lpstr>
      <vt:lpstr>Slice</vt:lpstr>
      <vt:lpstr>Unveiling HR Dynamics:  A Journey through Data-Driven Employee Insights</vt:lpstr>
      <vt:lpstr>Introduction</vt:lpstr>
      <vt:lpstr>Data Cleaning </vt:lpstr>
      <vt:lpstr>Feature Engineering</vt:lpstr>
      <vt:lpstr>Distribution of Departments</vt:lpstr>
      <vt:lpstr>Distribution of age</vt:lpstr>
      <vt:lpstr>Distribution of RCD and training score</vt:lpstr>
      <vt:lpstr>Distribution of Gender and promotion</vt:lpstr>
      <vt:lpstr>Distribution by education and promotion</vt:lpstr>
      <vt:lpstr>promotion count by departments</vt:lpstr>
      <vt:lpstr>Promotion count by kpi ,pyr and awards</vt:lpstr>
      <vt:lpstr>Promotion rate by gender and avg ts by promotion</vt:lpstr>
      <vt:lpstr>Key Findings</vt:lpstr>
      <vt:lpstr>Recommendations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Android App Market on Google Play</dc:title>
  <dc:creator>owner's</dc:creator>
  <cp:lastModifiedBy>owner's</cp:lastModifiedBy>
  <cp:revision>13</cp:revision>
  <dcterms:modified xsi:type="dcterms:W3CDTF">2024-02-10T11:38:41Z</dcterms:modified>
</cp:coreProperties>
</file>